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72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8514"/>
    <a:srgbClr val="00FF00"/>
    <a:srgbClr val="CE9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77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41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73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3227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8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614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452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937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70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77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97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12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771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99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38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29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79D9BB5-D22C-4951-AAAE-9B0B181EBC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D35456-8227-4E45-8491-7A717FFCAF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005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C33789-EE14-B317-8538-232C6FAD2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" y="0"/>
            <a:ext cx="1219137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C41070-72B6-D558-7460-B7DE5557D44A}"/>
              </a:ext>
            </a:extLst>
          </p:cNvPr>
          <p:cNvSpPr txBox="1"/>
          <p:nvPr/>
        </p:nvSpPr>
        <p:spPr>
          <a:xfrm>
            <a:off x="1838632" y="1361833"/>
            <a:ext cx="279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ptos Display" panose="020B0004020202020204" pitchFamily="34" charset="0"/>
              </a:rPr>
              <a:t>SQL PROJECT</a:t>
            </a:r>
            <a:endParaRPr lang="en-IN" sz="3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B8535-BEAC-502C-5795-CC7D08DE5469}"/>
              </a:ext>
            </a:extLst>
          </p:cNvPr>
          <p:cNvSpPr txBox="1"/>
          <p:nvPr/>
        </p:nvSpPr>
        <p:spPr>
          <a:xfrm>
            <a:off x="653845" y="2568677"/>
            <a:ext cx="5225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Bahnschrift Condensed" panose="020B0502040204020203" pitchFamily="34" charset="0"/>
              </a:rPr>
              <a:t>LOAN MANAGEMENT SYSTEM</a:t>
            </a:r>
          </a:p>
          <a:p>
            <a:pPr algn="ctr"/>
            <a:r>
              <a:rPr lang="en-US" sz="4400" dirty="0">
                <a:solidFill>
                  <a:srgbClr val="CE9B50"/>
                </a:solidFill>
                <a:latin typeface="Bahnschrift Condensed" panose="020B0502040204020203" pitchFamily="34" charset="0"/>
              </a:rPr>
              <a:t>ANALYSIS</a:t>
            </a:r>
            <a:endParaRPr lang="en-IN" sz="4400" dirty="0">
              <a:solidFill>
                <a:srgbClr val="CE9B5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3D55-4A3C-C518-F675-EA3B772C55E3}"/>
              </a:ext>
            </a:extLst>
          </p:cNvPr>
          <p:cNvSpPr txBox="1"/>
          <p:nvPr/>
        </p:nvSpPr>
        <p:spPr>
          <a:xfrm>
            <a:off x="3315929" y="4015227"/>
            <a:ext cx="263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-Balasaravanan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pitchFamily="34" charset="0"/>
              </a:rPr>
              <a:t>kannan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8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F9510-A2AF-BC48-0FEF-ACB9F9C4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9" y="1794848"/>
            <a:ext cx="10882202" cy="4773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5F424-171C-2C64-6690-DBFA8F169A9E}"/>
              </a:ext>
            </a:extLst>
          </p:cNvPr>
          <p:cNvSpPr txBox="1"/>
          <p:nvPr/>
        </p:nvSpPr>
        <p:spPr>
          <a:xfrm>
            <a:off x="5361038" y="1026449"/>
            <a:ext cx="146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79989-5913-C9A3-0644-8D7D1EFE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48" y="1209191"/>
            <a:ext cx="5131504" cy="1053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06B7E-E0CA-4FE1-1E92-38775282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344" y="2321978"/>
            <a:ext cx="8389312" cy="4217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76785-9B43-93FA-C435-8E360CA76130}"/>
              </a:ext>
            </a:extLst>
          </p:cNvPr>
          <p:cNvSpPr txBox="1"/>
          <p:nvPr/>
        </p:nvSpPr>
        <p:spPr>
          <a:xfrm>
            <a:off x="1901344" y="1412964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F37D7-59D7-2A11-42DC-ECBF23FB6698}"/>
              </a:ext>
            </a:extLst>
          </p:cNvPr>
          <p:cNvSpPr txBox="1"/>
          <p:nvPr/>
        </p:nvSpPr>
        <p:spPr>
          <a:xfrm>
            <a:off x="10436940" y="4107452"/>
            <a:ext cx="146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B7520-2EA4-47D2-0DC7-4AE7EF13C54B}"/>
              </a:ext>
            </a:extLst>
          </p:cNvPr>
          <p:cNvSpPr txBox="1"/>
          <p:nvPr/>
        </p:nvSpPr>
        <p:spPr>
          <a:xfrm>
            <a:off x="3576483" y="318741"/>
            <a:ext cx="5039034" cy="80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aettenschweiler" panose="020B0706040902060204" pitchFamily="34" charset="0"/>
              </a:rPr>
              <a:t>STEP 5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Update gender and age based on customer id.</a:t>
            </a:r>
          </a:p>
        </p:txBody>
      </p:sp>
    </p:spTree>
    <p:extLst>
      <p:ext uri="{BB962C8B-B14F-4D97-AF65-F5344CB8AC3E}">
        <p14:creationId xmlns:p14="http://schemas.microsoft.com/office/powerpoint/2010/main" val="74185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B1F7D-9C8C-8152-5F35-0520DC92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818" y="2358044"/>
            <a:ext cx="6073666" cy="157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A9FF4-1899-6B2C-7885-D09471D6CF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548"/>
          <a:stretch/>
        </p:blipFill>
        <p:spPr>
          <a:xfrm>
            <a:off x="3196818" y="3935521"/>
            <a:ext cx="6073666" cy="2596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1ED8A-8BEA-866D-3FA2-6C891F78DD60}"/>
              </a:ext>
            </a:extLst>
          </p:cNvPr>
          <p:cNvSpPr txBox="1"/>
          <p:nvPr/>
        </p:nvSpPr>
        <p:spPr>
          <a:xfrm>
            <a:off x="3576483" y="996020"/>
            <a:ext cx="5039034" cy="80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aettenschweiler" panose="020B0706040902060204" pitchFamily="34" charset="0"/>
              </a:rPr>
              <a:t>OUTPUT 1</a:t>
            </a:r>
          </a:p>
          <a:p>
            <a:pPr algn="ctr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Join all the 5 tables without repeating the fields.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DE9D0-34F8-0FDC-C73F-2EF29A3C47BB}"/>
              </a:ext>
            </a:extLst>
          </p:cNvPr>
          <p:cNvSpPr txBox="1"/>
          <p:nvPr/>
        </p:nvSpPr>
        <p:spPr>
          <a:xfrm>
            <a:off x="5043261" y="326463"/>
            <a:ext cx="2380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FINAL RESULT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5F6E3-6B5E-1712-24D7-1330E43EE102}"/>
              </a:ext>
            </a:extLst>
          </p:cNvPr>
          <p:cNvSpPr txBox="1"/>
          <p:nvPr/>
        </p:nvSpPr>
        <p:spPr>
          <a:xfrm>
            <a:off x="5501149" y="1711713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7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EAF9D-06C3-7640-D67E-08BCBA59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70" y="1960399"/>
            <a:ext cx="10400860" cy="4135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411E80-4D31-8C77-6FFE-860945D73AB2}"/>
              </a:ext>
            </a:extLst>
          </p:cNvPr>
          <p:cNvSpPr txBox="1"/>
          <p:nvPr/>
        </p:nvSpPr>
        <p:spPr>
          <a:xfrm>
            <a:off x="5351207" y="1200435"/>
            <a:ext cx="148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59D29-5EA4-EEFA-FA2F-EF7B9E71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769" y="2288644"/>
            <a:ext cx="5370461" cy="1919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9398A-6702-60EE-D684-6259F26A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442" y="5301899"/>
            <a:ext cx="7879114" cy="735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8DE73-F8BB-3B13-71B9-9FFE598256BF}"/>
              </a:ext>
            </a:extLst>
          </p:cNvPr>
          <p:cNvSpPr txBox="1"/>
          <p:nvPr/>
        </p:nvSpPr>
        <p:spPr>
          <a:xfrm>
            <a:off x="3576483" y="681388"/>
            <a:ext cx="5039034" cy="80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aettenschweiler" panose="020B0706040902060204" pitchFamily="34" charset="0"/>
              </a:rPr>
              <a:t>OUTPUT 2</a:t>
            </a:r>
          </a:p>
          <a:p>
            <a:pPr algn="ctr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Find the mismatch details using joins.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45C79-35CF-7853-A280-A5EF612D261C}"/>
              </a:ext>
            </a:extLst>
          </p:cNvPr>
          <p:cNvSpPr txBox="1"/>
          <p:nvPr/>
        </p:nvSpPr>
        <p:spPr>
          <a:xfrm>
            <a:off x="5501148" y="1642313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46433-6FCF-A293-2A13-CD52149B3282}"/>
              </a:ext>
            </a:extLst>
          </p:cNvPr>
          <p:cNvSpPr txBox="1"/>
          <p:nvPr/>
        </p:nvSpPr>
        <p:spPr>
          <a:xfrm>
            <a:off x="5351206" y="4569356"/>
            <a:ext cx="148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9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B6AF3-D8D0-628B-2E71-66BB8318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788" y="918656"/>
            <a:ext cx="4843094" cy="1195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A1367-491E-BD56-7ABB-D4CB2074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8" y="2282377"/>
            <a:ext cx="10361225" cy="4435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53960-77AD-DA61-299D-28BB5E0113E8}"/>
              </a:ext>
            </a:extLst>
          </p:cNvPr>
          <p:cNvSpPr txBox="1"/>
          <p:nvPr/>
        </p:nvSpPr>
        <p:spPr>
          <a:xfrm>
            <a:off x="3478513" y="32459"/>
            <a:ext cx="5039034" cy="80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aettenschweiler" panose="020B0706040902060204" pitchFamily="34" charset="0"/>
              </a:rPr>
              <a:t>OUTPUT 3</a:t>
            </a:r>
          </a:p>
          <a:p>
            <a:pPr algn="ctr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Filter high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cibil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score.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6C68B-DA95-BED0-EEA4-61B04EB44418}"/>
              </a:ext>
            </a:extLst>
          </p:cNvPr>
          <p:cNvSpPr txBox="1"/>
          <p:nvPr/>
        </p:nvSpPr>
        <p:spPr>
          <a:xfrm>
            <a:off x="2269146" y="1233487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25FC9-159D-3A8B-E552-101274CB7247}"/>
              </a:ext>
            </a:extLst>
          </p:cNvPr>
          <p:cNvSpPr txBox="1"/>
          <p:nvPr/>
        </p:nvSpPr>
        <p:spPr>
          <a:xfrm>
            <a:off x="10581966" y="4176760"/>
            <a:ext cx="148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70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707A8-161A-C0E0-595E-AB63763A0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48" y="1120713"/>
            <a:ext cx="5428104" cy="1288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F3AE3-9F49-820A-146A-69118035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4" y="2523358"/>
            <a:ext cx="9774487" cy="4205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EA6CE-399E-EE85-4DAD-F2DC3479EFDC}"/>
              </a:ext>
            </a:extLst>
          </p:cNvPr>
          <p:cNvSpPr txBox="1"/>
          <p:nvPr/>
        </p:nvSpPr>
        <p:spPr>
          <a:xfrm>
            <a:off x="3478513" y="257047"/>
            <a:ext cx="5039034" cy="80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aettenschweiler" panose="020B0706040902060204" pitchFamily="34" charset="0"/>
              </a:rPr>
              <a:t>OUTPUT 4</a:t>
            </a:r>
          </a:p>
          <a:p>
            <a:pPr algn="ctr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Filter home office and corporate.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D8FC4-272C-9F09-729A-4CAE3ABC0961}"/>
              </a:ext>
            </a:extLst>
          </p:cNvPr>
          <p:cNvSpPr txBox="1"/>
          <p:nvPr/>
        </p:nvSpPr>
        <p:spPr>
          <a:xfrm>
            <a:off x="2192246" y="1441643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4F9C6-7F28-72A6-2C2F-38C187935EC7}"/>
              </a:ext>
            </a:extLst>
          </p:cNvPr>
          <p:cNvSpPr txBox="1"/>
          <p:nvPr/>
        </p:nvSpPr>
        <p:spPr>
          <a:xfrm>
            <a:off x="10375488" y="4302999"/>
            <a:ext cx="148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7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5DFF8-A4E1-3B37-C855-03004ECF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78" y="1488626"/>
            <a:ext cx="8534044" cy="5112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091BA-AF08-04B8-9FDE-C55F630DF8F0}"/>
              </a:ext>
            </a:extLst>
          </p:cNvPr>
          <p:cNvSpPr txBox="1"/>
          <p:nvPr/>
        </p:nvSpPr>
        <p:spPr>
          <a:xfrm>
            <a:off x="3576483" y="30905"/>
            <a:ext cx="5039034" cy="80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aettenschweiler" panose="020B0706040902060204" pitchFamily="34" charset="0"/>
              </a:rPr>
              <a:t>OUTPUT 5</a:t>
            </a:r>
          </a:p>
          <a:p>
            <a:pPr algn="ctr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Store all the outputs as procedure.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17A05-EAFB-D22D-8635-BCC89BDDA26A}"/>
              </a:ext>
            </a:extLst>
          </p:cNvPr>
          <p:cNvSpPr txBox="1"/>
          <p:nvPr/>
        </p:nvSpPr>
        <p:spPr>
          <a:xfrm>
            <a:off x="5501149" y="837344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9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F04EE-F1F7-9CA2-AECD-C718D65B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5" y="888063"/>
            <a:ext cx="5528812" cy="2708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38AF78-6D0F-3E6D-1105-1CF6CADB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06" y="3009351"/>
            <a:ext cx="6289469" cy="586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C9771-45CE-83A6-5133-A6999121F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5" y="4100216"/>
            <a:ext cx="5974659" cy="2557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A78FB-AD87-5A52-0047-8BE314461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325" y="4100216"/>
            <a:ext cx="5943878" cy="2557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441C9-30B6-2DCB-9125-51AA6D0B5430}"/>
              </a:ext>
            </a:extLst>
          </p:cNvPr>
          <p:cNvSpPr txBox="1"/>
          <p:nvPr/>
        </p:nvSpPr>
        <p:spPr>
          <a:xfrm>
            <a:off x="5351207" y="60829"/>
            <a:ext cx="148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3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54FC0-D94C-F301-CB1E-7F7A8635B491}"/>
              </a:ext>
            </a:extLst>
          </p:cNvPr>
          <p:cNvSpPr txBox="1"/>
          <p:nvPr/>
        </p:nvSpPr>
        <p:spPr>
          <a:xfrm>
            <a:off x="2445942" y="507105"/>
            <a:ext cx="92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gency FB" panose="020B0503020202020204" pitchFamily="34" charset="0"/>
                <a:cs typeface="Cascadia Code SemiBold" panose="020B0609020000020004" pitchFamily="49" charset="0"/>
              </a:rPr>
              <a:t>RESULT 1</a:t>
            </a:r>
            <a:endParaRPr lang="en-IN" sz="2000" dirty="0">
              <a:solidFill>
                <a:srgbClr val="00B0F0"/>
              </a:solidFill>
              <a:latin typeface="Agency FB" panose="020B0503020202020204" pitchFamily="34" charset="0"/>
              <a:cs typeface="Cascadia Code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BCB95-B827-B790-8588-880CFCC9A6E7}"/>
              </a:ext>
            </a:extLst>
          </p:cNvPr>
          <p:cNvSpPr txBox="1"/>
          <p:nvPr/>
        </p:nvSpPr>
        <p:spPr>
          <a:xfrm>
            <a:off x="8648375" y="2605661"/>
            <a:ext cx="92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gency FB" panose="020B0503020202020204" pitchFamily="34" charset="0"/>
                <a:cs typeface="Cascadia Code SemiBold" panose="020B0609020000020004" pitchFamily="49" charset="0"/>
              </a:rPr>
              <a:t>RESULT 2</a:t>
            </a:r>
            <a:endParaRPr lang="en-IN" sz="2000" dirty="0">
              <a:solidFill>
                <a:srgbClr val="00B0F0"/>
              </a:solidFill>
              <a:latin typeface="Agency FB" panose="020B0503020202020204" pitchFamily="34" charset="0"/>
              <a:cs typeface="Cascadia Code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FC9C0-11BD-D1AB-172B-7457A18AB3A7}"/>
              </a:ext>
            </a:extLst>
          </p:cNvPr>
          <p:cNvSpPr txBox="1"/>
          <p:nvPr/>
        </p:nvSpPr>
        <p:spPr>
          <a:xfrm>
            <a:off x="2468702" y="3700106"/>
            <a:ext cx="99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gency FB" panose="020B0503020202020204" pitchFamily="34" charset="0"/>
                <a:cs typeface="Cascadia Code SemiBold" panose="020B0609020000020004" pitchFamily="49" charset="0"/>
              </a:rPr>
              <a:t>RESULT 3</a:t>
            </a:r>
            <a:endParaRPr lang="en-IN" sz="2000" dirty="0">
              <a:solidFill>
                <a:srgbClr val="00B0F0"/>
              </a:solidFill>
              <a:latin typeface="Agency FB" panose="020B0503020202020204" pitchFamily="34" charset="0"/>
              <a:cs typeface="Cascadia Code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90176-7688-8F08-68BB-02352C612C3C}"/>
              </a:ext>
            </a:extLst>
          </p:cNvPr>
          <p:cNvSpPr txBox="1"/>
          <p:nvPr/>
        </p:nvSpPr>
        <p:spPr>
          <a:xfrm>
            <a:off x="8648375" y="3684193"/>
            <a:ext cx="92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gency FB" panose="020B0503020202020204" pitchFamily="34" charset="0"/>
                <a:cs typeface="Cascadia Code SemiBold" panose="020B0609020000020004" pitchFamily="49" charset="0"/>
              </a:rPr>
              <a:t>RESULT 4</a:t>
            </a:r>
            <a:endParaRPr lang="en-IN" sz="2000" dirty="0">
              <a:solidFill>
                <a:srgbClr val="00B0F0"/>
              </a:solidFill>
              <a:latin typeface="Agency FB" panose="020B0503020202020204" pitchFamily="34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9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B358D-BD90-078C-EF7E-7F42B5D60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E82D9-9F7B-A0B0-1A8A-5E38066F694D}"/>
              </a:ext>
            </a:extLst>
          </p:cNvPr>
          <p:cNvSpPr txBox="1"/>
          <p:nvPr/>
        </p:nvSpPr>
        <p:spPr>
          <a:xfrm>
            <a:off x="5525729" y="1651821"/>
            <a:ext cx="32768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DATA 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gency FB" panose="020B0503020202020204" pitchFamily="34" charset="0"/>
              </a:rPr>
              <a:t>Customer Income Status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gency FB" panose="020B0503020202020204" pitchFamily="34" charset="0"/>
              </a:rPr>
              <a:t>Loan Status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gency FB" panose="020B0503020202020204" pitchFamily="34" charset="0"/>
              </a:rPr>
              <a:t>Customer Info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gency FB" panose="020B0503020202020204" pitchFamily="34" charset="0"/>
              </a:rPr>
              <a:t>Country State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gency FB" panose="020B0503020202020204" pitchFamily="34" charset="0"/>
              </a:rPr>
              <a:t>Region Info</a:t>
            </a:r>
            <a:endParaRPr lang="en-IN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75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564A0-471A-7111-0016-F62DC22E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99" y="4794963"/>
            <a:ext cx="6126399" cy="1775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ED6A9F-18FD-02A1-F35F-759A78CF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00" y="1511493"/>
            <a:ext cx="5213999" cy="3050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475695-38AB-B0EA-F82B-5405056F5F79}"/>
              </a:ext>
            </a:extLst>
          </p:cNvPr>
          <p:cNvSpPr txBox="1"/>
          <p:nvPr/>
        </p:nvSpPr>
        <p:spPr>
          <a:xfrm>
            <a:off x="3421626" y="287817"/>
            <a:ext cx="5348748" cy="164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aettenschweiler" panose="020B0706040902060204" pitchFamily="34" charset="0"/>
              </a:rPr>
              <a:t>STEP 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Import table from sheet 1- customer income status.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 customer criteria based on applicant income.</a:t>
            </a:r>
          </a:p>
          <a:p>
            <a:endParaRPr lang="en-IN" sz="2800" dirty="0">
              <a:latin typeface="Haettenschweiler" panose="020B070604090206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DF637-ED2A-75AE-E465-0CDA14008AFF}"/>
              </a:ext>
            </a:extLst>
          </p:cNvPr>
          <p:cNvSpPr txBox="1"/>
          <p:nvPr/>
        </p:nvSpPr>
        <p:spPr>
          <a:xfrm>
            <a:off x="2133603" y="2713664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36946-BC19-5F3E-3E54-7E2AB02D2738}"/>
              </a:ext>
            </a:extLst>
          </p:cNvPr>
          <p:cNvSpPr txBox="1"/>
          <p:nvPr/>
        </p:nvSpPr>
        <p:spPr>
          <a:xfrm>
            <a:off x="9330813" y="5359407"/>
            <a:ext cx="146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3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AED34-40D8-6834-4A9C-3A497502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89" y="1527102"/>
            <a:ext cx="6455421" cy="300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9C75B-5A25-E4F4-004A-48518237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53" y="4606693"/>
            <a:ext cx="8942256" cy="2157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13CC62-1C74-E127-925C-A0E2669C0BBC}"/>
              </a:ext>
            </a:extLst>
          </p:cNvPr>
          <p:cNvSpPr txBox="1"/>
          <p:nvPr/>
        </p:nvSpPr>
        <p:spPr>
          <a:xfrm>
            <a:off x="1764889" y="247964"/>
            <a:ext cx="8662220" cy="1205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aettenschweiler" panose="020B0706040902060204" pitchFamily="34" charset="0"/>
              </a:rPr>
              <a:t>STEP 2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Calculate monthly interest percentage criteria based on Applicant income.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Calculate monthly interest amount and annual interest amount based on loan amount.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1167E-76C4-C869-9A64-F3FF7B50F295}"/>
              </a:ext>
            </a:extLst>
          </p:cNvPr>
          <p:cNvSpPr txBox="1"/>
          <p:nvPr/>
        </p:nvSpPr>
        <p:spPr>
          <a:xfrm>
            <a:off x="1524003" y="2706861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832EC-5464-572C-7369-EC5EFCBE03B6}"/>
              </a:ext>
            </a:extLst>
          </p:cNvPr>
          <p:cNvSpPr txBox="1"/>
          <p:nvPr/>
        </p:nvSpPr>
        <p:spPr>
          <a:xfrm>
            <a:off x="10191134" y="5362475"/>
            <a:ext cx="146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7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4AFA4-6D78-D5F2-8A97-487E441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65" y="1657569"/>
            <a:ext cx="4865269" cy="928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694FE-CE77-26B9-745A-BAC493D9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74" y="2585885"/>
            <a:ext cx="8228847" cy="1798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294651-8C60-EF0F-EDD7-6C244927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76" y="4384588"/>
            <a:ext cx="8228847" cy="1752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AF64FB-FE32-80E5-273B-1BAB1A2B168F}"/>
              </a:ext>
            </a:extLst>
          </p:cNvPr>
          <p:cNvSpPr txBox="1"/>
          <p:nvPr/>
        </p:nvSpPr>
        <p:spPr>
          <a:xfrm>
            <a:off x="5501146" y="870246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1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939818-7E0F-79A6-75AA-DDD1F500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22" y="1622322"/>
            <a:ext cx="9440355" cy="4689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5FE3D-D7E7-1891-AC49-117D3582011B}"/>
              </a:ext>
            </a:extLst>
          </p:cNvPr>
          <p:cNvSpPr txBox="1"/>
          <p:nvPr/>
        </p:nvSpPr>
        <p:spPr>
          <a:xfrm>
            <a:off x="5361037" y="888798"/>
            <a:ext cx="146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35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F8E51-D117-2087-1E5E-7C9E64CE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04" y="1205395"/>
            <a:ext cx="5759388" cy="2569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8E3DD-7F0E-5522-3920-1F839A8E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5" y="3758682"/>
            <a:ext cx="7832306" cy="2983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B4F7E4-887B-9B99-65F9-B4CDFC30E8B3}"/>
              </a:ext>
            </a:extLst>
          </p:cNvPr>
          <p:cNvSpPr txBox="1"/>
          <p:nvPr/>
        </p:nvSpPr>
        <p:spPr>
          <a:xfrm>
            <a:off x="2179845" y="0"/>
            <a:ext cx="8662220" cy="1205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aettenschweiler" panose="020B0706040902060204" pitchFamily="34" charset="0"/>
              </a:rPr>
              <a:t>STEP 3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Create row level trigger for loan amount (Loan amt null = loan still processing).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Create statement level trigger for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cibil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score.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6712D-821C-A0D7-5EA8-46F33C1B6BA3}"/>
              </a:ext>
            </a:extLst>
          </p:cNvPr>
          <p:cNvSpPr txBox="1"/>
          <p:nvPr/>
        </p:nvSpPr>
        <p:spPr>
          <a:xfrm>
            <a:off x="757087" y="3105834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8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EE81E-0090-D625-892F-8A848C4A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0" y="2644524"/>
            <a:ext cx="11178519" cy="3058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07858-6827-0DA9-FC0D-4BBDA2921B70}"/>
              </a:ext>
            </a:extLst>
          </p:cNvPr>
          <p:cNvSpPr txBox="1"/>
          <p:nvPr/>
        </p:nvSpPr>
        <p:spPr>
          <a:xfrm>
            <a:off x="5361037" y="1744204"/>
            <a:ext cx="146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OUTPUT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40DB3-4A01-551C-ACD9-3BF71A62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61" y="1940733"/>
            <a:ext cx="8690275" cy="4807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DC62F-9C42-2025-24E7-2643E7DBABFB}"/>
              </a:ext>
            </a:extLst>
          </p:cNvPr>
          <p:cNvSpPr txBox="1"/>
          <p:nvPr/>
        </p:nvSpPr>
        <p:spPr>
          <a:xfrm>
            <a:off x="378542" y="4021260"/>
            <a:ext cx="118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Condensed" panose="02060603050405020104" pitchFamily="18" charset="0"/>
                <a:cs typeface="Cascadia Code SemiBold" panose="020B0609020000020004" pitchFamily="49" charset="0"/>
              </a:rPr>
              <a:t>INPUT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Rockwell Condensed" panose="020606030504050201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82F61-6384-6B01-3B68-A44C767A9DFF}"/>
              </a:ext>
            </a:extLst>
          </p:cNvPr>
          <p:cNvSpPr txBox="1"/>
          <p:nvPr/>
        </p:nvSpPr>
        <p:spPr>
          <a:xfrm>
            <a:off x="3111906" y="109881"/>
            <a:ext cx="5968183" cy="168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aettenschweiler" panose="020B0706040902060204" pitchFamily="34" charset="0"/>
              </a:rPr>
              <a:t>STEP 4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Then delete the reject and loan still processing customers.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Update loan as integers.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Create all the above fields as a table.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Table name - loan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cibil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score status details.</a:t>
            </a:r>
            <a:endParaRPr lang="en-IN" sz="2800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2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362</TotalTime>
  <Words>217</Words>
  <Application>Microsoft Office PowerPoint</Application>
  <PresentationFormat>Widescreen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Agency FB</vt:lpstr>
      <vt:lpstr>Aptos Display</vt:lpstr>
      <vt:lpstr>Bahnschrift</vt:lpstr>
      <vt:lpstr>Bahnschrift Condensed</vt:lpstr>
      <vt:lpstr>Calibri</vt:lpstr>
      <vt:lpstr>Calisto MT</vt:lpstr>
      <vt:lpstr>Haettenschweiler</vt:lpstr>
      <vt:lpstr>Rockwell Condensed</vt:lpstr>
      <vt:lpstr>Symbol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Balasaravanan Kannan</dc:creator>
  <cp:lastModifiedBy>Balasaravanan Kannan</cp:lastModifiedBy>
  <cp:revision>16</cp:revision>
  <dcterms:created xsi:type="dcterms:W3CDTF">2024-12-26T06:34:27Z</dcterms:created>
  <dcterms:modified xsi:type="dcterms:W3CDTF">2024-12-26T12:37:25Z</dcterms:modified>
</cp:coreProperties>
</file>